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8" r:id="rId5"/>
  </p:sldMasterIdLst>
  <p:notesMasterIdLst>
    <p:notesMasterId r:id="rId64"/>
  </p:notesMasterIdLst>
  <p:handoutMasterIdLst>
    <p:handoutMasterId r:id="rId65"/>
  </p:handoutMasterIdLst>
  <p:sldIdLst>
    <p:sldId id="257" r:id="rId6"/>
    <p:sldId id="268" r:id="rId7"/>
    <p:sldId id="269" r:id="rId8"/>
    <p:sldId id="314" r:id="rId9"/>
    <p:sldId id="270" r:id="rId10"/>
    <p:sldId id="271" r:id="rId11"/>
    <p:sldId id="306" r:id="rId12"/>
    <p:sldId id="294" r:id="rId13"/>
    <p:sldId id="315" r:id="rId14"/>
    <p:sldId id="272" r:id="rId15"/>
    <p:sldId id="274" r:id="rId16"/>
    <p:sldId id="273" r:id="rId17"/>
    <p:sldId id="316" r:id="rId18"/>
    <p:sldId id="275" r:id="rId19"/>
    <p:sldId id="276" r:id="rId20"/>
    <p:sldId id="328" r:id="rId21"/>
    <p:sldId id="283" r:id="rId22"/>
    <p:sldId id="284" r:id="rId23"/>
    <p:sldId id="282" r:id="rId24"/>
    <p:sldId id="317" r:id="rId25"/>
    <p:sldId id="277" r:id="rId26"/>
    <p:sldId id="278" r:id="rId27"/>
    <p:sldId id="318" r:id="rId28"/>
    <p:sldId id="279" r:id="rId29"/>
    <p:sldId id="324" r:id="rId30"/>
    <p:sldId id="295" r:id="rId31"/>
    <p:sldId id="296" r:id="rId32"/>
    <p:sldId id="280" r:id="rId33"/>
    <p:sldId id="297" r:id="rId34"/>
    <p:sldId id="301" r:id="rId35"/>
    <p:sldId id="313" r:id="rId36"/>
    <p:sldId id="290" r:id="rId37"/>
    <p:sldId id="291" r:id="rId38"/>
    <p:sldId id="293" r:id="rId39"/>
    <p:sldId id="285" r:id="rId40"/>
    <p:sldId id="286" r:id="rId41"/>
    <p:sldId id="288" r:id="rId42"/>
    <p:sldId id="287" r:id="rId43"/>
    <p:sldId id="319" r:id="rId44"/>
    <p:sldId id="302" r:id="rId45"/>
    <p:sldId id="303" r:id="rId46"/>
    <p:sldId id="307" r:id="rId47"/>
    <p:sldId id="304" r:id="rId48"/>
    <p:sldId id="326" r:id="rId49"/>
    <p:sldId id="305" r:id="rId50"/>
    <p:sldId id="308" r:id="rId51"/>
    <p:sldId id="309" r:id="rId52"/>
    <p:sldId id="325" r:id="rId53"/>
    <p:sldId id="310" r:id="rId54"/>
    <p:sldId id="327" r:id="rId55"/>
    <p:sldId id="312" r:id="rId56"/>
    <p:sldId id="311" r:id="rId57"/>
    <p:sldId id="320" r:id="rId58"/>
    <p:sldId id="322" r:id="rId59"/>
    <p:sldId id="329" r:id="rId60"/>
    <p:sldId id="321" r:id="rId61"/>
    <p:sldId id="300" r:id="rId62"/>
    <p:sldId id="330" r:id="rId6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>
      <p:cViewPr varScale="1">
        <p:scale>
          <a:sx n="108" d="100"/>
          <a:sy n="108" d="100"/>
        </p:scale>
        <p:origin x="660" y="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1/16/2018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1/16/2018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Bronchodilator therapy  </a:t>
            </a:r>
            <a:r>
              <a:rPr lang="en-US" dirty="0">
                <a:sym typeface="Wingdings" panose="05000000000000000000" pitchFamily="2" charset="2"/>
              </a:rPr>
              <a:t> fail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13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>
                <a:solidFill>
                  <a:schemeClr val="tx1"/>
                </a:solidFill>
              </a:rPr>
              <a:t>Desflurane</a:t>
            </a:r>
            <a:r>
              <a:rPr lang="en-US" sz="1600" dirty="0">
                <a:solidFill>
                  <a:schemeClr val="tx1"/>
                </a:solidFill>
              </a:rPr>
              <a:t> : consistent and rapid recovery profile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Remifentanil and fentanyl : avoid postop respiratory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5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>
                <a:solidFill>
                  <a:schemeClr val="tx1"/>
                </a:solidFill>
              </a:rPr>
              <a:t>Desflurane</a:t>
            </a:r>
            <a:r>
              <a:rPr lang="en-US" sz="1600" dirty="0">
                <a:solidFill>
                  <a:schemeClr val="tx1"/>
                </a:solidFill>
              </a:rPr>
              <a:t> : consistent and rapid recovery profile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Remifentanil and fentanyl : avoid postop respiratory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84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Ventilation management</a:t>
            </a:r>
          </a:p>
          <a:p>
            <a:r>
              <a:rPr lang="en-US" dirty="0"/>
              <a:t>	initiation CPAP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5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Apnea–Hypopnea Index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 </a:t>
            </a:r>
            <a:r>
              <a:rPr lang="en-US" dirty="0"/>
              <a:t>total blood volume</a:t>
            </a:r>
          </a:p>
          <a:p>
            <a:r>
              <a:rPr lang="en-US" dirty="0">
                <a:sym typeface="Symbol" pitchFamily="18" charset="2"/>
              </a:rPr>
              <a:t> </a:t>
            </a:r>
            <a:r>
              <a:rPr lang="en-US" dirty="0"/>
              <a:t>CO </a:t>
            </a:r>
          </a:p>
          <a:p>
            <a:r>
              <a:rPr lang="en-US" dirty="0"/>
              <a:t>LVH </a:t>
            </a:r>
          </a:p>
          <a:p>
            <a:r>
              <a:rPr lang="en-US" dirty="0"/>
              <a:t>Diastolic dysfunction </a:t>
            </a:r>
          </a:p>
          <a:p>
            <a:r>
              <a:rPr lang="en-US" dirty="0">
                <a:sym typeface="Symbol" pitchFamily="18" charset="2"/>
              </a:rPr>
              <a:t></a:t>
            </a:r>
            <a:r>
              <a:rPr lang="en-US" dirty="0"/>
              <a:t> LVDP </a:t>
            </a:r>
          </a:p>
          <a:p>
            <a:r>
              <a:rPr lang="en-US" dirty="0"/>
              <a:t>LV failure </a:t>
            </a:r>
          </a:p>
          <a:p>
            <a:r>
              <a:rPr lang="en-US" dirty="0"/>
              <a:t>Pulmonary edema 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Hypoxia -&gt;</a:t>
            </a:r>
          </a:p>
          <a:p>
            <a:pPr lvl="1"/>
            <a:r>
              <a:rPr lang="en-US" dirty="0">
                <a:sym typeface="Symbol" pitchFamily="18" charset="2"/>
              </a:rPr>
              <a:t> </a:t>
            </a:r>
            <a:r>
              <a:rPr lang="en-US" dirty="0"/>
              <a:t>Pulmonary HTN </a:t>
            </a:r>
          </a:p>
          <a:p>
            <a:r>
              <a:rPr lang="en-US" dirty="0"/>
              <a:t>RVH </a:t>
            </a:r>
          </a:p>
          <a:p>
            <a:r>
              <a:rPr lang="en-US" dirty="0"/>
              <a:t>RV failure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 lung compliance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 FRC, </a:t>
            </a:r>
            <a:r>
              <a:rPr lang="th-TH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VC, </a:t>
            </a:r>
            <a:r>
              <a:rPr lang="th-TH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TLC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ym typeface="Symbol" pitchFamily="18" charset="2"/>
              </a:rPr>
              <a:t> FRC -&gt; </a:t>
            </a:r>
            <a:r>
              <a:rPr lang="th-TH" b="1" dirty="0">
                <a:sym typeface="Symbol" pitchFamily="18" charset="2"/>
              </a:rPr>
              <a:t> </a:t>
            </a:r>
            <a:r>
              <a:rPr lang="en-US" b="1" dirty="0">
                <a:sym typeface="Symbol" pitchFamily="18" charset="2"/>
              </a:rPr>
              <a:t>ERV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most commonly reported abnormalities of pulmonary function in obese patients</a:t>
            </a: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RV ,CC,FEV1 ,FVC  unchanged</a:t>
            </a:r>
          </a:p>
          <a:p>
            <a:pPr lvl="1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Symbol" pitchFamily="18" charset="2"/>
              </a:rPr>
              <a:t>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 FRC -&gt; </a:t>
            </a:r>
            <a:r>
              <a:rPr lang="th-TH" b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ERV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ERV is the most sensitive indicator of the effect of obesity on pulmonary function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44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Excessive tissue folds</a:t>
            </a:r>
            <a:r>
              <a:rPr lang="th-TH" dirty="0"/>
              <a:t> </a:t>
            </a:r>
            <a:r>
              <a:rPr lang="en-US" dirty="0"/>
              <a:t> in mouth and pharynx</a:t>
            </a:r>
          </a:p>
          <a:p>
            <a:r>
              <a:rPr lang="en-US" dirty="0"/>
              <a:t>Fat pads : submental ,suprasternal ,</a:t>
            </a:r>
            <a:r>
              <a:rPr lang="en-US" dirty="0" err="1"/>
              <a:t>presternal,posterior</a:t>
            </a:r>
            <a:r>
              <a:rPr lang="en-US" dirty="0"/>
              <a:t> cervical fat  , large breast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Delayed gastric emptying time : Antral distension, Gastrin release, decrease in pH </a:t>
            </a:r>
            <a:r>
              <a:rPr lang="th-TH" sz="1600" dirty="0"/>
              <a:t>จาก</a:t>
            </a:r>
            <a:r>
              <a:rPr lang="en-US" sz="1600" dirty="0"/>
              <a:t>parietal cell</a:t>
            </a:r>
            <a:r>
              <a:rPr lang="th-TH" sz="1600" dirty="0"/>
              <a:t> </a:t>
            </a:r>
            <a:r>
              <a:rPr lang="en-US" sz="1600" dirty="0"/>
              <a:t>secretion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Increase frequency Transient lower esophageal sphincter relaxation: </a:t>
            </a:r>
            <a:r>
              <a:rPr lang="th-TH" sz="1600" dirty="0"/>
              <a:t> </a:t>
            </a:r>
            <a:r>
              <a:rPr lang="en-US" sz="1600" dirty="0"/>
              <a:t>increase intraabdominal pressure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increase  </a:t>
            </a:r>
            <a:r>
              <a:rPr lang="en-US" sz="1600" dirty="0" err="1"/>
              <a:t>intragastric</a:t>
            </a:r>
            <a:r>
              <a:rPr lang="en-US" sz="1600" dirty="0"/>
              <a:t> pressure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2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Miller</a:t>
            </a:r>
          </a:p>
          <a:p>
            <a:r>
              <a:rPr lang="en-US" dirty="0"/>
              <a:t>AHI </a:t>
            </a:r>
            <a:r>
              <a:rPr lang="th-TH" dirty="0"/>
              <a:t>มากกว่า30</a:t>
            </a:r>
            <a:r>
              <a:rPr lang="en-US" dirty="0"/>
              <a:t>  </a:t>
            </a:r>
            <a:r>
              <a:rPr lang="th-TH" dirty="0"/>
              <a:t>บ่งบอกว่า</a:t>
            </a:r>
            <a:r>
              <a:rPr lang="en-US" dirty="0"/>
              <a:t>severe sleep apnea  </a:t>
            </a:r>
            <a:r>
              <a:rPr lang="th-TH" dirty="0"/>
              <a:t>และเป็น</a:t>
            </a:r>
            <a:r>
              <a:rPr lang="en-US" dirty="0"/>
              <a:t>warning</a:t>
            </a:r>
            <a:r>
              <a:rPr lang="th-TH" dirty="0"/>
              <a:t> </a:t>
            </a:r>
            <a:r>
              <a:rPr lang="en-US" dirty="0"/>
              <a:t>sign</a:t>
            </a:r>
            <a:r>
              <a:rPr lang="th-TH" dirty="0"/>
              <a:t>ของ </a:t>
            </a:r>
            <a:r>
              <a:rPr lang="en-US" dirty="0" err="1"/>
              <a:t>rapid,severe</a:t>
            </a:r>
            <a:r>
              <a:rPr lang="en-US" dirty="0"/>
              <a:t> desaturation during induction</a:t>
            </a:r>
          </a:p>
          <a:p>
            <a:r>
              <a:rPr lang="en-US" dirty="0"/>
              <a:t>CPAP level </a:t>
            </a:r>
            <a:r>
              <a:rPr lang="th-TH" dirty="0"/>
              <a:t>ที่มากกว่า10</a:t>
            </a:r>
            <a:r>
              <a:rPr lang="en-US" dirty="0"/>
              <a:t>cmH2O</a:t>
            </a:r>
            <a:r>
              <a:rPr lang="th-TH" dirty="0"/>
              <a:t> </a:t>
            </a:r>
            <a:r>
              <a:rPr lang="en-US" dirty="0"/>
              <a:t>  potential for difficult ventilation by mask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NPO </a:t>
            </a:r>
            <a:r>
              <a:rPr lang="th-TH" dirty="0"/>
              <a:t>เหมือนคนทั่วไป</a:t>
            </a:r>
            <a:endParaRPr lang="en-US" dirty="0"/>
          </a:p>
          <a:p>
            <a:r>
              <a:rPr lang="en-US" dirty="0"/>
              <a:t>Intubating </a:t>
            </a:r>
            <a:r>
              <a:rPr lang="en-US" dirty="0" err="1"/>
              <a:t>equipments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Intubating stylets </a:t>
            </a:r>
          </a:p>
          <a:p>
            <a:pPr lvl="1"/>
            <a:r>
              <a:rPr lang="en-US" dirty="0" err="1"/>
              <a:t>Videolaryngoscopes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LMA </a:t>
            </a:r>
          </a:p>
          <a:p>
            <a:pPr lvl="1"/>
            <a:r>
              <a:rPr lang="en-US" dirty="0"/>
              <a:t>Fiber‐optic bronchoscopes</a:t>
            </a:r>
            <a:endParaRPr lang="th-TH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7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ต่อไป</a:t>
            </a:r>
            <a:r>
              <a:rPr lang="en-US" dirty="0"/>
              <a:t> consideration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0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94" y="758952"/>
            <a:ext cx="10055781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998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764" y="4455621"/>
            <a:ext cx="1005578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 algn="ctr">
              <a:buNone/>
              <a:defRPr sz="2399"/>
            </a:lvl2pPr>
            <a:lvl3pPr marL="914126" indent="0" algn="ctr">
              <a:buNone/>
              <a:defRPr sz="23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2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412302"/>
            <a:ext cx="262821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412302"/>
            <a:ext cx="7732286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8296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5727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47721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48531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71635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9390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34659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886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1270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0665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04485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0"/>
            <a:ext cx="10969943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1" y="3938589"/>
            <a:ext cx="10969943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B2DAB-D8A8-43CA-97B0-E87E5E894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758952"/>
            <a:ext cx="10055781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9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4453128"/>
            <a:ext cx="10055781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399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344" y="4343400"/>
            <a:ext cx="987294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92" y="1845734"/>
            <a:ext cx="4936474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301" y="1845735"/>
            <a:ext cx="4936474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994" y="2582334"/>
            <a:ext cx="4936474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301" y="1846052"/>
            <a:ext cx="493647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999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301" y="2582334"/>
            <a:ext cx="4936474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565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5651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49736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9019" y="0"/>
            <a:ext cx="6399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94359"/>
            <a:ext cx="3199567" cy="2286000"/>
          </a:xfrm>
        </p:spPr>
        <p:txBody>
          <a:bodyPr anchor="b">
            <a:norm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350" y="731520"/>
            <a:ext cx="6490549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81" y="2926080"/>
            <a:ext cx="3199567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391" y="6459786"/>
            <a:ext cx="2617828" cy="365125"/>
          </a:xfrm>
        </p:spPr>
        <p:txBody>
          <a:bodyPr/>
          <a:lstStyle>
            <a:lvl1pPr algn="l">
              <a:defRPr/>
            </a:lvl1pPr>
          </a:lstStyle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99350" y="6459786"/>
            <a:ext cx="464699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5651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5651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5" y="5074920"/>
            <a:ext cx="10111011" cy="822960"/>
          </a:xfrm>
        </p:spPr>
        <p:txBody>
          <a:bodyPr lIns="91440" tIns="0" rIns="91440" bIns="0" anchor="b">
            <a:noAutofit/>
          </a:bodyPr>
          <a:lstStyle>
            <a:lvl1pPr>
              <a:defRPr sz="3599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88810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994" y="5907024"/>
            <a:ext cx="1011063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10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94" y="1845734"/>
            <a:ext cx="1005578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95" y="6459786"/>
            <a:ext cx="2471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0DFD029-FB74-4578-B929-F66AA97659CA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5225" y="6459786"/>
            <a:ext cx="48215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7880" y="6459786"/>
            <a:ext cx="1311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014DD1E-5D91-48A3-AD6D-45FBA980D10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221" y="1737845"/>
            <a:ext cx="996436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13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4799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3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5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8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0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7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1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5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9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53E6-01C0-45C4-981B-2AB48C4C336B}" type="datetimeFigureOut">
              <a:rPr lang="th-TH" smtClean="0"/>
              <a:t>16/01/61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3C844-B992-40E0-9A54-A56AD322F884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4160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9012" y="167640"/>
            <a:ext cx="10055781" cy="356616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Interesting Case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i="1" dirty="0">
                <a:solidFill>
                  <a:schemeClr val="tx1"/>
                </a:solidFill>
              </a:rPr>
              <a:t>Morbid obesity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7844D0-EDE0-4285-B925-D1500B2450EB}"/>
              </a:ext>
            </a:extLst>
          </p:cNvPr>
          <p:cNvSpPr txBox="1"/>
          <p:nvPr/>
        </p:nvSpPr>
        <p:spPr>
          <a:xfrm>
            <a:off x="8075612" y="5858777"/>
            <a:ext cx="472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R1  </a:t>
            </a:r>
            <a:r>
              <a:rPr lang="th-TH" sz="2400" b="1" dirty="0"/>
              <a:t>สุพฤกษ์</a:t>
            </a:r>
            <a:r>
              <a:rPr lang="en-US" sz="2400" b="1" dirty="0"/>
              <a:t>  / </a:t>
            </a:r>
            <a:r>
              <a:rPr lang="th-TH" sz="2400" b="1" dirty="0"/>
              <a:t>อ.ณรงค์ศักดิ์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6111-A1D0-44D7-A429-8E65B41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Physical examination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3A1F-7C75-4F46-9092-B8325A54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1905000"/>
            <a:ext cx="10055781" cy="4023360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chemeClr val="tx1"/>
              </a:solidFill>
              <a:cs typeface="Angsana New" panose="02020603050405020304" pitchFamily="18" charset="-34"/>
            </a:endParaRPr>
          </a:p>
          <a:p>
            <a:r>
              <a:rPr lang="en-US" sz="3200" dirty="0">
                <a:solidFill>
                  <a:schemeClr val="tx1"/>
                </a:solidFill>
                <a:cs typeface="Angsana New" panose="02020603050405020304" pitchFamily="18" charset="-34"/>
              </a:rPr>
              <a:t>Vital signs </a:t>
            </a:r>
            <a:r>
              <a:rPr lang="th-TH" sz="3200" dirty="0">
                <a:solidFill>
                  <a:schemeClr val="tx1"/>
                </a:solidFill>
                <a:cs typeface="Angsana New" panose="02020603050405020304" pitchFamily="18" charset="-34"/>
              </a:rPr>
              <a:t>: </a:t>
            </a:r>
            <a:r>
              <a:rPr lang="en-US" sz="3200" dirty="0">
                <a:solidFill>
                  <a:schemeClr val="tx1"/>
                </a:solidFill>
                <a:cs typeface="Angsana New" panose="02020603050405020304" pitchFamily="18" charset="-34"/>
              </a:rPr>
              <a:t>BP 128 </a:t>
            </a:r>
            <a:r>
              <a:rPr lang="th-TH" sz="3200" dirty="0">
                <a:solidFill>
                  <a:schemeClr val="tx1"/>
                </a:solidFill>
                <a:cs typeface="Angsana New" panose="02020603050405020304" pitchFamily="18" charset="-34"/>
              </a:rPr>
              <a:t>/</a:t>
            </a:r>
            <a:r>
              <a:rPr lang="en-US" sz="3200" dirty="0">
                <a:solidFill>
                  <a:schemeClr val="tx1"/>
                </a:solidFill>
                <a:cs typeface="Angsana New" panose="02020603050405020304" pitchFamily="18" charset="-34"/>
              </a:rPr>
              <a:t>80 mmHg  PR 60 bpm  </a:t>
            </a:r>
          </a:p>
          <a:p>
            <a:pPr marL="109728" indent="0">
              <a:buNone/>
            </a:pPr>
            <a:r>
              <a:rPr lang="en-US" sz="3200" dirty="0">
                <a:solidFill>
                  <a:schemeClr val="tx1"/>
                </a:solidFill>
                <a:cs typeface="Angsana New" panose="02020603050405020304" pitchFamily="18" charset="-34"/>
              </a:rPr>
              <a:t>BT 36.3 c  RR 16 </a:t>
            </a:r>
            <a:r>
              <a:rPr lang="en-US" sz="3200" dirty="0" err="1">
                <a:solidFill>
                  <a:schemeClr val="tx1"/>
                </a:solidFill>
                <a:cs typeface="Angsana New" panose="02020603050405020304" pitchFamily="18" charset="-34"/>
              </a:rPr>
              <a:t>tpm</a:t>
            </a:r>
            <a:endParaRPr lang="en-US" sz="3200" dirty="0">
              <a:solidFill>
                <a:schemeClr val="tx1"/>
              </a:solidFill>
              <a:cs typeface="Angsana New" panose="02020603050405020304" pitchFamily="18" charset="-34"/>
            </a:endParaRPr>
          </a:p>
          <a:p>
            <a:pPr marL="109728" indent="0">
              <a:buNone/>
            </a:pPr>
            <a:endParaRPr lang="en-US" sz="3200" dirty="0">
              <a:solidFill>
                <a:schemeClr val="tx1"/>
              </a:solidFill>
              <a:cs typeface="Angsana New" panose="02020603050405020304" pitchFamily="18" charset="-34"/>
            </a:endParaRPr>
          </a:p>
          <a:p>
            <a:r>
              <a:rPr lang="en-US" sz="3200" dirty="0">
                <a:solidFill>
                  <a:schemeClr val="tx1"/>
                </a:solidFill>
                <a:cs typeface="Angsana New" panose="02020603050405020304" pitchFamily="18" charset="-34"/>
              </a:rPr>
              <a:t>BW 162 kg, Height 178 cm (BMI </a:t>
            </a:r>
            <a:r>
              <a:rPr lang="en-US" sz="3200" dirty="0">
                <a:solidFill>
                  <a:srgbClr val="FF0000"/>
                </a:solidFill>
                <a:cs typeface="Angsana New" panose="02020603050405020304" pitchFamily="18" charset="-34"/>
              </a:rPr>
              <a:t>51.1</a:t>
            </a:r>
            <a:r>
              <a:rPr lang="en-US" sz="3200" dirty="0">
                <a:solidFill>
                  <a:schemeClr val="tx1"/>
                </a:solidFill>
                <a:cs typeface="Angsana New" panose="02020603050405020304" pitchFamily="18" charset="-34"/>
              </a:rPr>
              <a:t> kg/m</a:t>
            </a:r>
            <a:r>
              <a:rPr lang="en-US" sz="3200" baseline="30000" dirty="0">
                <a:solidFill>
                  <a:schemeClr val="tx1"/>
                </a:solidFill>
                <a:cs typeface="Angsana New" panose="02020603050405020304" pitchFamily="18" charset="-34"/>
              </a:rPr>
              <a:t>2</a:t>
            </a:r>
            <a:r>
              <a:rPr lang="en-US" sz="3200" dirty="0">
                <a:solidFill>
                  <a:schemeClr val="tx1"/>
                </a:solidFill>
                <a:cs typeface="Angsana New" panose="02020603050405020304" pitchFamily="18" charset="-34"/>
              </a:rPr>
              <a:t>)</a:t>
            </a:r>
            <a:endParaRPr lang="th-TH" sz="3200" dirty="0">
              <a:solidFill>
                <a:schemeClr val="tx1"/>
              </a:solidFill>
              <a:cs typeface="Angsana New" panose="02020603050405020304" pitchFamily="18" charset="-34"/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A7F1-6590-4D79-BE27-63AF918F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Physical examination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009AB-67DC-4177-A00B-B99DFDFE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12039" indent="-312039" defTabSz="832104">
              <a:defRPr sz="3185" b="1"/>
            </a:pPr>
            <a:r>
              <a:rPr lang="en-US" dirty="0">
                <a:solidFill>
                  <a:schemeClr val="tx1"/>
                </a:solidFill>
                <a:latin typeface="+mj-lt"/>
              </a:rPr>
              <a:t>Airway : </a:t>
            </a:r>
            <a:r>
              <a:rPr lang="en-US" dirty="0" err="1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mallampati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grade</a:t>
            </a:r>
            <a:r>
              <a:rPr lang="th-TH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II</a:t>
            </a:r>
          </a:p>
          <a:p>
            <a:pPr marL="0" indent="0" defTabSz="832104">
              <a:buNone/>
              <a:defRPr sz="3185" b="1"/>
            </a:pP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		</a:t>
            </a:r>
            <a:r>
              <a:rPr lang="th-TH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thyromental distance 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&gt;6</a:t>
            </a:r>
            <a:r>
              <a:rPr lang="th-TH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cm</a:t>
            </a:r>
            <a:endParaRPr lang="en-US" dirty="0">
              <a:solidFill>
                <a:schemeClr val="tx1"/>
              </a:solidFill>
              <a:latin typeface="+mj-lt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  <a:p>
            <a:pPr marL="0" indent="0" defTabSz="832104">
              <a:buNone/>
              <a:defRPr sz="3185" b="1"/>
            </a:pP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		</a:t>
            </a:r>
            <a:r>
              <a:rPr lang="th-TH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mouth opening 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&gt;3cm</a:t>
            </a:r>
          </a:p>
          <a:p>
            <a:pPr marL="0" indent="0" defTabSz="832104">
              <a:buNone/>
              <a:defRPr sz="3185" b="1"/>
            </a:pP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		upper lip bite test class I</a:t>
            </a:r>
          </a:p>
          <a:p>
            <a:pPr marL="0" indent="0" defTabSz="832104">
              <a:buNone/>
              <a:defRPr sz="3185" b="1"/>
            </a:pP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		no</a:t>
            </a:r>
            <a:r>
              <a:rPr lang="th-TH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limit</a:t>
            </a:r>
            <a:r>
              <a:rPr lang="en-US" dirty="0" err="1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ation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of</a:t>
            </a:r>
            <a:r>
              <a:rPr lang="th-TH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neck 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motility</a:t>
            </a:r>
          </a:p>
          <a:p>
            <a:pPr marL="0" indent="0" defTabSz="832104">
              <a:buNone/>
              <a:defRPr sz="3185" b="1"/>
            </a:pP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		dental – normal</a:t>
            </a:r>
            <a:endParaRPr lang="th-TH" dirty="0">
              <a:solidFill>
                <a:schemeClr val="tx1"/>
              </a:solidFill>
              <a:latin typeface="+mj-lt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  <a:p>
            <a:pPr marL="0" indent="0" defTabSz="832104">
              <a:buNone/>
              <a:defRPr sz="3185" b="1"/>
            </a:pPr>
            <a:r>
              <a:rPr lang="th-TH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		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Neck circumference  </a:t>
            </a:r>
            <a:r>
              <a:rPr lang="en-US" dirty="0">
                <a:solidFill>
                  <a:srgbClr val="FF0000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47</a:t>
            </a:r>
            <a:r>
              <a:rPr lang="en-US" dirty="0">
                <a:solidFill>
                  <a:schemeClr val="tx1"/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cm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FD7C-CACF-454A-AF72-5AF87D22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Physical examination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A3800-48CB-46CC-B899-0B194E06C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832104">
              <a:spcBef>
                <a:spcPts val="600"/>
              </a:spcBef>
              <a:buNone/>
              <a:defRPr sz="2912" b="1"/>
            </a:pPr>
            <a:endParaRPr lang="en-US" sz="36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Heart  : Regular, normal S1 S2,  no murmurs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Lungs : Normal breath sounds, no crepitation</a:t>
            </a:r>
          </a:p>
          <a:p>
            <a:endParaRPr lang="th-TH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Neuro :</a:t>
            </a:r>
            <a:r>
              <a:rPr lang="th-TH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E</a:t>
            </a:r>
            <a:r>
              <a:rPr lang="en-US" sz="2800" baseline="-25000" dirty="0">
                <a:solidFill>
                  <a:schemeClr val="tx1"/>
                </a:solidFill>
                <a:cs typeface="Tahoma" pitchFamily="34" charset="0"/>
              </a:rPr>
              <a:t>4</a:t>
            </a:r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V</a:t>
            </a:r>
            <a:r>
              <a:rPr lang="en-US" sz="2800" baseline="-25000" dirty="0">
                <a:solidFill>
                  <a:schemeClr val="tx1"/>
                </a:solidFill>
                <a:cs typeface="Tahoma" pitchFamily="34" charset="0"/>
              </a:rPr>
              <a:t>5</a:t>
            </a:r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M</a:t>
            </a:r>
            <a:r>
              <a:rPr lang="en-US" sz="2800" baseline="-25000" dirty="0">
                <a:solidFill>
                  <a:schemeClr val="tx1"/>
                </a:solidFill>
                <a:cs typeface="Tahoma" pitchFamily="34" charset="0"/>
              </a:rPr>
              <a:t>6</a:t>
            </a:r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, no facial palsy, full EOM, Pupil </a:t>
            </a:r>
            <a:r>
              <a:rPr lang="th-TH" sz="2800" dirty="0">
                <a:solidFill>
                  <a:schemeClr val="tx1"/>
                </a:solidFill>
                <a:cs typeface="Tahoma" pitchFamily="34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 mm RTLBE, sensory intact, motor grade V/V all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4812" y="2514600"/>
            <a:ext cx="8515672" cy="15022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R1</a:t>
            </a:r>
            <a:br>
              <a:rPr lang="en-US" dirty="0"/>
            </a:br>
            <a:r>
              <a:rPr lang="en-US" dirty="0"/>
              <a:t>Investigation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8315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BFE1-CCB8-4019-AA5A-44198527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F0630-BD89-4DB0-A617-9104FBCD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2" y="1905000"/>
            <a:ext cx="10864819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CBC : </a:t>
            </a:r>
            <a:r>
              <a:rPr lang="en-US" sz="3000" dirty="0" err="1">
                <a:solidFill>
                  <a:schemeClr val="tx1"/>
                </a:solidFill>
              </a:rPr>
              <a:t>Hb</a:t>
            </a:r>
            <a:r>
              <a:rPr lang="en-US" sz="3000" dirty="0">
                <a:solidFill>
                  <a:schemeClr val="tx1"/>
                </a:solidFill>
              </a:rPr>
              <a:t> 14.9g/dl  Hct46.8%, 			</a:t>
            </a:r>
          </a:p>
          <a:p>
            <a:r>
              <a:rPr lang="en-US" sz="3000" dirty="0">
                <a:solidFill>
                  <a:schemeClr val="tx1"/>
                </a:solidFill>
              </a:rPr>
              <a:t>Platelet 293,000/mm3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BUN/Cr :12.9/ 0.76 mg/</a:t>
            </a:r>
            <a:r>
              <a:rPr lang="en-US" sz="3000" dirty="0" err="1">
                <a:solidFill>
                  <a:schemeClr val="tx1"/>
                </a:solidFill>
              </a:rPr>
              <a:t>dL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Electrolyte : </a:t>
            </a:r>
          </a:p>
          <a:p>
            <a:r>
              <a:rPr lang="en-US" sz="3000" dirty="0">
                <a:solidFill>
                  <a:schemeClr val="tx1"/>
                </a:solidFill>
              </a:rPr>
              <a:t>Na 137 </a:t>
            </a:r>
            <a:r>
              <a:rPr lang="en-US" sz="3000" dirty="0" err="1">
                <a:solidFill>
                  <a:schemeClr val="tx1"/>
                </a:solidFill>
              </a:rPr>
              <a:t>mEq</a:t>
            </a:r>
            <a:r>
              <a:rPr lang="en-US" sz="3000" dirty="0">
                <a:solidFill>
                  <a:schemeClr val="tx1"/>
                </a:solidFill>
              </a:rPr>
              <a:t>/L 	K 3.8 </a:t>
            </a:r>
            <a:r>
              <a:rPr lang="en-US" sz="3000" dirty="0" err="1">
                <a:solidFill>
                  <a:schemeClr val="tx1"/>
                </a:solidFill>
              </a:rPr>
              <a:t>mEq</a:t>
            </a:r>
            <a:r>
              <a:rPr lang="en-US" sz="3000" dirty="0">
                <a:solidFill>
                  <a:schemeClr val="tx1"/>
                </a:solidFill>
              </a:rPr>
              <a:t>/L</a:t>
            </a:r>
          </a:p>
          <a:p>
            <a:r>
              <a:rPr lang="en-US" sz="3000" dirty="0">
                <a:solidFill>
                  <a:schemeClr val="tx1"/>
                </a:solidFill>
              </a:rPr>
              <a:t>Cl 100 </a:t>
            </a:r>
            <a:r>
              <a:rPr lang="en-US" sz="3000" dirty="0" err="1">
                <a:solidFill>
                  <a:schemeClr val="tx1"/>
                </a:solidFill>
              </a:rPr>
              <a:t>mEq</a:t>
            </a:r>
            <a:r>
              <a:rPr lang="en-US" sz="3000" dirty="0">
                <a:solidFill>
                  <a:schemeClr val="tx1"/>
                </a:solidFill>
              </a:rPr>
              <a:t>/L   	HCO3 22.8 </a:t>
            </a:r>
            <a:r>
              <a:rPr lang="en-US" sz="3000" dirty="0" err="1">
                <a:solidFill>
                  <a:schemeClr val="tx1"/>
                </a:solidFill>
              </a:rPr>
              <a:t>mEq</a:t>
            </a:r>
            <a:r>
              <a:rPr lang="en-US" sz="3000" dirty="0">
                <a:solidFill>
                  <a:schemeClr val="tx1"/>
                </a:solidFill>
              </a:rPr>
              <a:t>/L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FBS 110 mg/</a:t>
            </a:r>
            <a:r>
              <a:rPr lang="en-US" sz="3000" dirty="0" err="1">
                <a:solidFill>
                  <a:schemeClr val="tx1"/>
                </a:solidFill>
              </a:rPr>
              <a:t>dL</a:t>
            </a:r>
            <a:endParaRPr lang="en-US" sz="3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0EF4-EE8C-49D8-B787-E6181866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387CD-506B-41DC-BAC6-06D9AB56B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057400"/>
            <a:ext cx="10055781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EKG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12 leads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81048-56F0-4FB9-A9AB-8FA6AC79E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" t="33334" r="7500" b="11333"/>
          <a:stretch/>
        </p:blipFill>
        <p:spPr>
          <a:xfrm>
            <a:off x="3068808" y="2057400"/>
            <a:ext cx="807720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0EF4-EE8C-49D8-B787-E6181866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387CD-506B-41DC-BAC6-06D9AB56B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057400"/>
            <a:ext cx="10055781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CXR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78F04-C79D-4244-B45D-D79EE345B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593" r="14444"/>
          <a:stretch/>
        </p:blipFill>
        <p:spPr>
          <a:xfrm rot="5400000">
            <a:off x="4144467" y="1359395"/>
            <a:ext cx="429994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34A50-4FC8-44AC-BCD2-06E80697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55292-F64F-4476-B464-5C119544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402" y="2209800"/>
            <a:ext cx="10055781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Echocardiogram</a:t>
            </a:r>
            <a:r>
              <a:rPr lang="th-TH" sz="3200" dirty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marL="377886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LVEF 68%</a:t>
            </a:r>
          </a:p>
          <a:p>
            <a:pPr marL="377886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No RWMA</a:t>
            </a:r>
          </a:p>
          <a:p>
            <a:pPr marL="377886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Normal diastolic function</a:t>
            </a:r>
          </a:p>
          <a:p>
            <a:pPr marL="377886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No valvular abnormality</a:t>
            </a:r>
            <a:endParaRPr lang="th-TH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5E3B-EBD6-47F9-BAC2-68884584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42D8-7060-4785-8CFE-341ABE5A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438400"/>
            <a:ext cx="10055781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Pulmonary function test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Moderate restrictive ventilatory defect</a:t>
            </a:r>
          </a:p>
        </p:txBody>
      </p:sp>
    </p:spTree>
    <p:extLst>
      <p:ext uri="{BB962C8B-B14F-4D97-AF65-F5344CB8AC3E}">
        <p14:creationId xmlns:p14="http://schemas.microsoft.com/office/powerpoint/2010/main" val="32240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34A50-4FC8-44AC-BCD2-06E80697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55292-F64F-4476-B464-5C119544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71" y="2362200"/>
            <a:ext cx="10055781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Polysomnography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AHI = 19.5  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 Moderate OSA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2812" y="762000"/>
            <a:ext cx="10055781" cy="1450757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Case </a:t>
            </a:r>
            <a:r>
              <a:rPr lang="th-TH" sz="4800" b="1" dirty="0">
                <a:solidFill>
                  <a:schemeClr val="tx1"/>
                </a:solidFill>
              </a:rPr>
              <a:t>ผู้ป่วยชาย</a:t>
            </a:r>
            <a:r>
              <a:rPr lang="en-US" sz="4800" b="1" dirty="0">
                <a:solidFill>
                  <a:schemeClr val="tx1"/>
                </a:solidFill>
              </a:rPr>
              <a:t>   </a:t>
            </a:r>
            <a:r>
              <a:rPr lang="th-TH" sz="4800" b="1" dirty="0">
                <a:solidFill>
                  <a:schemeClr val="tx1"/>
                </a:solidFill>
              </a:rPr>
              <a:t>อายุ 33 ปี</a:t>
            </a:r>
            <a:br>
              <a:rPr lang="th-TH" sz="4800" b="1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60413" y="2072640"/>
            <a:ext cx="7315200" cy="4023360"/>
          </a:xfrm>
        </p:spPr>
        <p:txBody>
          <a:bodyPr>
            <a:normAutofit/>
          </a:bodyPr>
          <a:lstStyle/>
          <a:p>
            <a:endParaRPr lang="th-TH" sz="2800" dirty="0">
              <a:solidFill>
                <a:schemeClr val="tx1"/>
              </a:solidFill>
            </a:endParaRPr>
          </a:p>
          <a:p>
            <a:r>
              <a:rPr lang="en-US" sz="3600" b="1" dirty="0">
                <a:solidFill>
                  <a:schemeClr val="tx1"/>
                </a:solidFill>
              </a:rPr>
              <a:t>Diagnosis : Morbid obesity</a:t>
            </a:r>
          </a:p>
          <a:p>
            <a:endParaRPr lang="en-US" sz="3600" b="1" dirty="0">
              <a:solidFill>
                <a:schemeClr val="tx1"/>
              </a:solidFill>
            </a:endParaRPr>
          </a:p>
          <a:p>
            <a:r>
              <a:rPr lang="en-US" sz="3600" b="1" dirty="0">
                <a:solidFill>
                  <a:schemeClr val="tx1"/>
                </a:solidFill>
              </a:rPr>
              <a:t>Operation :  Laparoscopic Roux-en-Y gastric bypass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F3A2A-BFE9-4623-96DE-ED57B3A39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4212" y="1976456"/>
            <a:ext cx="3505200" cy="4249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4812" y="2514600"/>
            <a:ext cx="8515672" cy="15022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/>
              <a:t>R1</a:t>
            </a:r>
            <a:br>
              <a:rPr lang="en-US" dirty="0"/>
            </a:br>
            <a:r>
              <a:rPr lang="en-US" b="1" dirty="0"/>
              <a:t>Problem lists &amp; ASA </a:t>
            </a:r>
            <a:r>
              <a:rPr lang="en-US" b="1" dirty="0" err="1"/>
              <a:t>clssification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2278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AC9A-AB57-451D-BDF6-7E9923F88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Problem lists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AA993-3DF7-404F-BE46-EE0C82816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362200"/>
            <a:ext cx="10055781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Morbid obesity  (Super obese)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OSA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5E6C-89CB-4774-B92E-BCE90C6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286604"/>
            <a:ext cx="10055781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ASA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2494F-9417-49BD-B33A-97142A85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3" y="2209800"/>
            <a:ext cx="10055781" cy="40233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ASA III</a:t>
            </a:r>
          </a:p>
        </p:txBody>
      </p:sp>
    </p:spTree>
    <p:extLst>
      <p:ext uri="{BB962C8B-B14F-4D97-AF65-F5344CB8AC3E}">
        <p14:creationId xmlns:p14="http://schemas.microsoft.com/office/powerpoint/2010/main" val="35579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4812" y="2514600"/>
            <a:ext cx="8515672" cy="15022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800" dirty="0"/>
              <a:t>R2</a:t>
            </a:r>
            <a:br>
              <a:rPr lang="en-US" dirty="0"/>
            </a:br>
            <a:r>
              <a:rPr lang="en-US" b="1" dirty="0"/>
              <a:t>preoperative evaluation &amp; </a:t>
            </a:r>
            <a:r>
              <a:rPr lang="en-US" b="1" dirty="0" err="1"/>
              <a:t>prepraration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99335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5B1-04EA-4E84-930A-821C5604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Obesity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2590E-FB9D-4662-8E12-2DB6667A0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5A546B-1814-4B68-B9C6-9C7A8478A3C9}"/>
              </a:ext>
            </a:extLst>
          </p:cNvPr>
          <p:cNvGrpSpPr/>
          <p:nvPr/>
        </p:nvGrpSpPr>
        <p:grpSpPr>
          <a:xfrm>
            <a:off x="1979612" y="1981200"/>
            <a:ext cx="6781800" cy="4267200"/>
            <a:chOff x="1446212" y="2438400"/>
            <a:chExt cx="6564703" cy="4114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EB1BF7-E9BC-413E-ADA3-7C5F4C7EA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212" y="2438400"/>
              <a:ext cx="6564703" cy="411480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38BAB5B-562E-4491-9F6D-AB3EA96AFC5F}"/>
                </a:ext>
              </a:extLst>
            </p:cNvPr>
            <p:cNvSpPr/>
            <p:nvPr/>
          </p:nvSpPr>
          <p:spPr>
            <a:xfrm>
              <a:off x="1510018" y="5670958"/>
              <a:ext cx="6108394" cy="352337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2F9D46-68E7-4E1D-B5A5-DA5B3D946575}"/>
              </a:ext>
            </a:extLst>
          </p:cNvPr>
          <p:cNvSpPr txBox="1"/>
          <p:nvPr/>
        </p:nvSpPr>
        <p:spPr>
          <a:xfrm>
            <a:off x="8607425" y="593587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Miller’s anesthesia Eighth edition; Ronald D. Miller Anesthesia for Bariatric Surgery,p2201</a:t>
            </a:r>
          </a:p>
        </p:txBody>
      </p:sp>
    </p:spTree>
    <p:extLst>
      <p:ext uri="{BB962C8B-B14F-4D97-AF65-F5344CB8AC3E}">
        <p14:creationId xmlns:p14="http://schemas.microsoft.com/office/powerpoint/2010/main" val="4507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  <a:noFill/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Surgical management</a:t>
            </a:r>
            <a:endParaRPr lang="th-TH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Malabsorptive procedures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Jejunoileal bypass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Biliopancreatic diversion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chemeClr val="tx1"/>
                </a:solidFill>
              </a:rPr>
              <a:t>Restrictive  procedures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Vertical banded  gastroplasty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Sleeve gastrectomy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Adjustable gastric banding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chemeClr val="tx1"/>
                </a:solidFill>
              </a:rPr>
              <a:t>Combined procedures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Gastric restriction + minimal degree of malabsorption 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Roux en Y gastric bypass (RYGB)</a:t>
            </a:r>
            <a:endParaRPr lang="th-TH" sz="22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2E8F9-19E4-4A7C-A5A8-9180621A4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5612" y="1981200"/>
            <a:ext cx="3505200" cy="4249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90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6F59-0107-4278-9FE2-3866FE1A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848A-B859-465C-93CE-C889CC674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Cardiovascular system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Systemic hypertension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Pulmonary hypertension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Heart failure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Ischemic heart disease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133C3-B924-49D4-BDF3-327614ABF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411" y="1845734"/>
            <a:ext cx="5630309" cy="40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6F59-0107-4278-9FE2-3866FE1A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848A-B859-465C-93CE-C889CC674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Respiratory system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Fat accumulation on the thorax and abdomen decreases chest wall and lung compliance</a:t>
            </a:r>
          </a:p>
          <a:p>
            <a:pPr lvl="2"/>
            <a:r>
              <a:rPr lang="en-US" sz="2800" dirty="0">
                <a:solidFill>
                  <a:schemeClr val="tx1"/>
                </a:solidFill>
              </a:rPr>
              <a:t>Decrease FRC</a:t>
            </a:r>
          </a:p>
          <a:p>
            <a:pPr lvl="2"/>
            <a:r>
              <a:rPr lang="en-US" sz="2800" dirty="0">
                <a:solidFill>
                  <a:schemeClr val="tx1"/>
                </a:solidFill>
              </a:rPr>
              <a:t>Vital capacity</a:t>
            </a:r>
          </a:p>
          <a:p>
            <a:pPr lvl="2"/>
            <a:r>
              <a:rPr lang="en-US" sz="2800" dirty="0">
                <a:solidFill>
                  <a:schemeClr val="tx1"/>
                </a:solidFill>
              </a:rPr>
              <a:t>Total lung capacity </a:t>
            </a:r>
          </a:p>
          <a:p>
            <a:pPr marL="682633"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Increase oxygen consumption and carbon dioxide production</a:t>
            </a:r>
          </a:p>
        </p:txBody>
      </p:sp>
    </p:spTree>
    <p:extLst>
      <p:ext uri="{BB962C8B-B14F-4D97-AF65-F5344CB8AC3E}">
        <p14:creationId xmlns:p14="http://schemas.microsoft.com/office/powerpoint/2010/main" val="2006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6F59-0107-4278-9FE2-3866FE1A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52400"/>
            <a:ext cx="10055781" cy="145075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848A-B859-465C-93CE-C889CC67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828800"/>
            <a:ext cx="10514329" cy="5207000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</a:rPr>
              <a:t>Airway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Excessive tissue folds</a:t>
            </a:r>
            <a:r>
              <a:rPr lang="th-TH" sz="2600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&amp; fat pads</a:t>
            </a:r>
          </a:p>
          <a:p>
            <a:pPr lvl="1"/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Short ,thick neck </a:t>
            </a:r>
          </a:p>
          <a:p>
            <a:pPr lvl="1"/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Difficult mask ventilation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Probability of a problematic intubation</a:t>
            </a:r>
          </a:p>
          <a:p>
            <a:pPr marL="377886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= 5%  with 40 cm neck circumference</a:t>
            </a:r>
          </a:p>
          <a:p>
            <a:pPr marL="377886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= 35% with 65 cm neck circumference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6F59-0107-4278-9FE2-3866FE1A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pPr algn="ctr"/>
            <a:r>
              <a:rPr lang="en-US" b="1" dirty="0"/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848A-B859-465C-93CE-C889CC674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Metabolic issues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High prevalence of insulin resistance and diabetes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Glycemic control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Electrolyte</a:t>
            </a:r>
          </a:p>
        </p:txBody>
      </p:sp>
    </p:spTree>
    <p:extLst>
      <p:ext uri="{BB962C8B-B14F-4D97-AF65-F5344CB8AC3E}">
        <p14:creationId xmlns:p14="http://schemas.microsoft.com/office/powerpoint/2010/main" val="35750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6111-A1D0-44D7-A429-8E65B41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3A1F-7C75-4F46-9092-B8325A54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5" y="2225040"/>
            <a:ext cx="9340818" cy="40233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Chief complaint :</a:t>
            </a:r>
            <a:r>
              <a:rPr lang="th-TH" sz="3600" dirty="0">
                <a:solidFill>
                  <a:schemeClr val="tx1"/>
                </a:solidFill>
              </a:rPr>
              <a:t> นัดมาผ่าตัด</a:t>
            </a:r>
          </a:p>
          <a:p>
            <a:r>
              <a:rPr lang="en-US" sz="3600" dirty="0">
                <a:solidFill>
                  <a:schemeClr val="tx1"/>
                </a:solidFill>
              </a:rPr>
              <a:t>Present illness :</a:t>
            </a:r>
            <a:r>
              <a:rPr lang="th-TH" sz="3600" dirty="0">
                <a:solidFill>
                  <a:schemeClr val="tx1"/>
                </a:solidFill>
              </a:rPr>
              <a:t> 4เดือน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PTA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th-TH" sz="3600" dirty="0">
                <a:solidFill>
                  <a:schemeClr val="tx1"/>
                </a:solidFill>
              </a:rPr>
              <a:t>ผู้ป่วยต้องการลดน้ำหนัก   ควบคุมอาหาร + ออกกำลังกายแต่ไม่สามารถลดน้ำหนักได้  จึงมาผ่าตัดลดน้ำหนัก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6F59-0107-4278-9FE2-3866FE1A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848A-B859-465C-93CE-C889CC674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Hematologic issues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Risk factor for perioperative thromboembolic events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Thromboprophylaxis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4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6F59-0107-4278-9FE2-3866FE1A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848A-B859-465C-93CE-C889CC674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Gastrointestinal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Delayed gastric emptying time 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Increase gastric volume &amp; acidity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lower esophageal sphincter relaxation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Aspiration prophylaxis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3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4728-AC38-4A6F-A392-9E9881C5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BC1E-23CC-4BC9-9070-385D5ED61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Identified normal baseline BP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Evaluate end organ damage</a:t>
            </a:r>
          </a:p>
        </p:txBody>
      </p:sp>
    </p:spTree>
    <p:extLst>
      <p:ext uri="{BB962C8B-B14F-4D97-AF65-F5344CB8AC3E}">
        <p14:creationId xmlns:p14="http://schemas.microsoft.com/office/powerpoint/2010/main" val="19895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8624-1948-4C6E-80CD-EDC7A81FF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152400"/>
            <a:ext cx="10055781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94FE6-4A81-43BE-B125-D9B646480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Blood glucose preoperative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End organ damage :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sym typeface="Wingdings" pitchFamily="2" charset="2"/>
              </a:rPr>
              <a:t>Macrovascular </a:t>
            </a: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: stroke ,MI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sym typeface="Wingdings" pitchFamily="2" charset="2"/>
              </a:rPr>
              <a:t>Microvascular</a:t>
            </a: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 : nephropathy , neuropathy , cardiomegaly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3F6E5-92BD-4BFA-AEE7-9844E06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C2A79-0860-47A7-A336-AB3B888D5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Polysomnography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AHI = 19.5   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 Moderate OSA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3E7E5-F513-40C3-B236-EAF4B7093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2" y="2792981"/>
            <a:ext cx="4953000" cy="28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CB8E01-44C4-437F-8FE5-9AE969963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212" y="-70401"/>
            <a:ext cx="3952875" cy="262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9B964E-42AD-4932-9702-752BE1834A99}"/>
              </a:ext>
            </a:extLst>
          </p:cNvPr>
          <p:cNvSpPr/>
          <p:nvPr/>
        </p:nvSpPr>
        <p:spPr>
          <a:xfrm>
            <a:off x="7008812" y="4648200"/>
            <a:ext cx="4352704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918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1036-364C-4FF1-B57F-406A0996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Preoperative 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834-E30D-42F5-A9AF-AA85D289D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Inform consent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NPO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Force air warmer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warm IV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Proper size NIBP cuff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Proper operating table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difficult airway equipment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Post op ICU</a:t>
            </a:r>
          </a:p>
        </p:txBody>
      </p:sp>
    </p:spTree>
    <p:extLst>
      <p:ext uri="{BB962C8B-B14F-4D97-AF65-F5344CB8AC3E}">
        <p14:creationId xmlns:p14="http://schemas.microsoft.com/office/powerpoint/2010/main" val="31915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BF95-4F3B-4971-8A24-C5537003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Premedication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20C76-91DF-4750-9E87-B89FFDAE5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Amlodipine (10) 1 tab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Metoprolol (100) ½ tab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Enoxaparin 0.4 ml  </a:t>
            </a:r>
            <a:r>
              <a:rPr lang="en-US" sz="3200" dirty="0" err="1">
                <a:solidFill>
                  <a:schemeClr val="tx1"/>
                </a:solidFill>
              </a:rPr>
              <a:t>sc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Aspiration prophylaxis</a:t>
            </a:r>
          </a:p>
        </p:txBody>
      </p:sp>
    </p:spTree>
    <p:extLst>
      <p:ext uri="{BB962C8B-B14F-4D97-AF65-F5344CB8AC3E}">
        <p14:creationId xmlns:p14="http://schemas.microsoft.com/office/powerpoint/2010/main" val="29454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0EED-755D-424E-B7AA-540A2083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Choice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8E8A-78A0-409D-BF78-19EECB8F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072640"/>
            <a:ext cx="10055781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GA with ETT with RSI with cricoid pressure</a:t>
            </a:r>
          </a:p>
        </p:txBody>
      </p:sp>
    </p:spTree>
    <p:extLst>
      <p:ext uri="{BB962C8B-B14F-4D97-AF65-F5344CB8AC3E}">
        <p14:creationId xmlns:p14="http://schemas.microsoft.com/office/powerpoint/2010/main" val="16670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4D69-9450-43E9-A1B1-8A8A9553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Intraoperative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3367-981A-41FE-8B53-5539E7A1C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072640"/>
            <a:ext cx="10055781" cy="402336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Monitoring : EKG , NIBP , O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sat , EtCO</a:t>
            </a:r>
            <a:r>
              <a:rPr lang="en-US" sz="3200" baseline="-25000" dirty="0">
                <a:solidFill>
                  <a:schemeClr val="tx1"/>
                </a:solidFill>
              </a:rPr>
              <a:t>2  </a:t>
            </a:r>
            <a:r>
              <a:rPr lang="en-US" sz="3200" dirty="0">
                <a:solidFill>
                  <a:schemeClr val="tx1"/>
                </a:solidFill>
              </a:rPr>
              <a:t>, Temp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Position : supine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lab monitoring : blood glucose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4812" y="2514600"/>
            <a:ext cx="8515672" cy="15022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/>
              <a:t>R3</a:t>
            </a:r>
            <a:br>
              <a:rPr lang="en-US" dirty="0"/>
            </a:br>
            <a:r>
              <a:rPr lang="en-US" b="1" dirty="0"/>
              <a:t>anesthetic considerations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998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4812" y="2514600"/>
            <a:ext cx="8515672" cy="15022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R1</a:t>
            </a:r>
            <a:br>
              <a:rPr lang="en-US" dirty="0"/>
            </a:br>
            <a:r>
              <a:rPr lang="en-US" dirty="0"/>
              <a:t>History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3157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8AB3-5E8B-4765-80DE-512895B2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tx1"/>
                </a:solidFill>
              </a:rPr>
              <a:t>Airway Management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649-E729-4CBE-99EB-EB439D1E7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Adequate preoxygenation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Rapid oxygen desaturation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Hypoxia and aspiration should be prevented</a:t>
            </a:r>
          </a:p>
        </p:txBody>
      </p:sp>
    </p:spTree>
    <p:extLst>
      <p:ext uri="{BB962C8B-B14F-4D97-AF65-F5344CB8AC3E}">
        <p14:creationId xmlns:p14="http://schemas.microsoft.com/office/powerpoint/2010/main" val="3279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8AB3-5E8B-4765-80DE-512895B2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tx1"/>
                </a:solidFill>
              </a:rPr>
              <a:t>Airway Management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649-E729-4CBE-99EB-EB439D1E7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Ramp position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9465-CA61-431F-87F9-E899BB214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2814096"/>
            <a:ext cx="6704014" cy="34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895B9-2D1C-424E-ADFE-6DBBF1F0C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2" y="381000"/>
            <a:ext cx="7916528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37575B-5A4E-4792-8D40-61EC214473B6}"/>
              </a:ext>
            </a:extLst>
          </p:cNvPr>
          <p:cNvSpPr/>
          <p:nvPr/>
        </p:nvSpPr>
        <p:spPr>
          <a:xfrm>
            <a:off x="6395076" y="2743200"/>
            <a:ext cx="3356937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9D27-3420-4201-B5C6-CEE3322C0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Rapid sequence induction??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/>
                </a:solidFill>
              </a:rPr>
              <a:t>Risk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Difficult mask ventilation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Difficult intubation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Hypoxemia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Gastric aspiration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2FF5D3-368C-4BD4-AEF8-9168927D9BD6}"/>
              </a:ext>
            </a:extLst>
          </p:cNvPr>
          <p:cNvSpPr txBox="1">
            <a:spLocks/>
          </p:cNvSpPr>
          <p:nvPr/>
        </p:nvSpPr>
        <p:spPr>
          <a:xfrm>
            <a:off x="1141412" y="609600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99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</a:rPr>
              <a:t>nduction and Maintenance</a:t>
            </a:r>
            <a:br>
              <a:rPr lang="th-TH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6E14-1B86-4664-B17A-95A1617A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10055781" cy="145075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th-TH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nduction and Maintenance</a:t>
            </a:r>
            <a:br>
              <a:rPr lang="th-TH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9D27-3420-4201-B5C6-CEE3322C0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solidFill>
                  <a:schemeClr val="tx1"/>
                </a:solidFill>
              </a:rPr>
              <a:t>Desflurane </a:t>
            </a:r>
            <a:endParaRPr lang="en-US" sz="3200" dirty="0">
              <a:solidFill>
                <a:schemeClr val="tx1"/>
              </a:solidFill>
            </a:endParaRPr>
          </a:p>
          <a:p>
            <a:pPr lvl="1"/>
            <a:r>
              <a:rPr lang="th-TH" sz="2800" dirty="0">
                <a:solidFill>
                  <a:schemeClr val="tx1"/>
                </a:solidFill>
              </a:rPr>
              <a:t>better hemodynamic stability &amp; slightly faster washout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Short acting opioids are </a:t>
            </a:r>
            <a:r>
              <a:rPr lang="en-US" sz="3200" dirty="0" err="1">
                <a:solidFill>
                  <a:schemeClr val="tx1"/>
                </a:solidFill>
              </a:rPr>
              <a:t>prefered</a:t>
            </a:r>
            <a:r>
              <a:rPr lang="en-US" sz="3200" dirty="0">
                <a:solidFill>
                  <a:schemeClr val="tx1"/>
                </a:solidFill>
              </a:rPr>
              <a:t> in obese patients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Remifentanil and Fentanyl are most common choices</a:t>
            </a:r>
          </a:p>
        </p:txBody>
      </p:sp>
    </p:spTree>
    <p:extLst>
      <p:ext uri="{BB962C8B-B14F-4D97-AF65-F5344CB8AC3E}">
        <p14:creationId xmlns:p14="http://schemas.microsoft.com/office/powerpoint/2010/main" val="8751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9D27-3420-4201-B5C6-CEE3322C0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209800"/>
            <a:ext cx="10055781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Profound muscle relaxation 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 facilitate ventilation &amp;safe manipulation of laparoscopic instrument</a:t>
            </a:r>
          </a:p>
          <a:p>
            <a:endParaRPr lang="en-US" sz="3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Anesthesia personnel may be ask to facilitate the proper placement of an </a:t>
            </a:r>
            <a:r>
              <a:rPr lang="en-US" sz="3200" dirty="0" err="1">
                <a:solidFill>
                  <a:schemeClr val="tx1"/>
                </a:solidFill>
                <a:sym typeface="Wingdings" panose="05000000000000000000" pitchFamily="2" charset="2"/>
              </a:rPr>
              <a:t>intragastric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 balloon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Check ETT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AECCCF-C6F3-4D60-A8C7-E814A3E4D906}"/>
              </a:ext>
            </a:extLst>
          </p:cNvPr>
          <p:cNvSpPr txBox="1">
            <a:spLocks/>
          </p:cNvSpPr>
          <p:nvPr/>
        </p:nvSpPr>
        <p:spPr>
          <a:xfrm>
            <a:off x="1141412" y="609600"/>
            <a:ext cx="1005578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12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99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</a:rPr>
              <a:t>nduction and Maintenance</a:t>
            </a:r>
            <a:br>
              <a:rPr lang="th-TH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3E72F7-4EEA-4C8E-A6E3-EE46C8791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195" b="35555"/>
          <a:stretch/>
        </p:blipFill>
        <p:spPr>
          <a:xfrm>
            <a:off x="2284412" y="228600"/>
            <a:ext cx="7315200" cy="59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30312-C15F-4C6D-92B7-AF7CD1D2E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" t="64580"/>
          <a:stretch/>
        </p:blipFill>
        <p:spPr>
          <a:xfrm>
            <a:off x="1522412" y="685800"/>
            <a:ext cx="891856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7A902-5A36-42DC-82C6-70431E82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Intravenous drugs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285-FA89-4B10-B76C-5E42E874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521" y="2057400"/>
            <a:ext cx="10055781" cy="4023360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 TBW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Succinylcholine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Propofol (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Maintainance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Neostigmine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Dexmedetomidine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7EB6-ED07-48B9-B9C2-41AF5871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2E2C9-865F-45E9-994C-51A027E54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IBW (kg) = height(cm) – X 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X </a:t>
            </a:r>
            <a:r>
              <a:rPr lang="en-US" sz="3200" baseline="-25000" dirty="0">
                <a:solidFill>
                  <a:schemeClr val="tx1"/>
                </a:solidFill>
              </a:rPr>
              <a:t>male</a:t>
            </a:r>
            <a:r>
              <a:rPr lang="en-US" sz="3200" dirty="0">
                <a:solidFill>
                  <a:schemeClr val="tx1"/>
                </a:solidFill>
              </a:rPr>
              <a:t>   = 100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X </a:t>
            </a:r>
            <a:r>
              <a:rPr lang="en-US" sz="3200" baseline="-25000" dirty="0">
                <a:solidFill>
                  <a:schemeClr val="tx1"/>
                </a:solidFill>
              </a:rPr>
              <a:t>female </a:t>
            </a:r>
            <a:r>
              <a:rPr lang="en-US" sz="3200" dirty="0">
                <a:solidFill>
                  <a:schemeClr val="tx1"/>
                </a:solidFill>
              </a:rPr>
              <a:t>= 105</a:t>
            </a:r>
          </a:p>
          <a:p>
            <a:pPr lvl="1"/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LBW = 120% of IBW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6111-A1D0-44D7-A429-8E65B41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Past 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3A1F-7C75-4F46-9092-B8325A54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12" y="2438400"/>
            <a:ext cx="10055781" cy="402336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Underlying disease : HT , T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DM , OSA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ABC0-0C60-4294-9C28-D2B09149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Mechanical ventilation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D0A88-199F-4FF9-B0FF-84825040B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Ventilatory mode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specific ventilatory mode has been found significantly better oxygenation and CO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clearance</a:t>
            </a: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Tidal volume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Maintained &lt; 13mL/kg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Higher TV  only increases the peak airway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pressure,end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expiratory airway pressure without improving oxygenation </a:t>
            </a:r>
          </a:p>
        </p:txBody>
      </p:sp>
    </p:spTree>
    <p:extLst>
      <p:ext uri="{BB962C8B-B14F-4D97-AF65-F5344CB8AC3E}">
        <p14:creationId xmlns:p14="http://schemas.microsoft.com/office/powerpoint/2010/main" val="17338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10D04-75E0-42B8-A947-012792A0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54818"/>
            <a:ext cx="10055781" cy="145075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Laparoscopy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DC0CB5-66FA-490B-BA87-AF8CE13EB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1846996"/>
            <a:ext cx="10055781" cy="196300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CVS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 SVR ,MAP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 Venous return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Pneumoperitoneum should not &gt;15 mmHg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2DC5FE-29F3-4D3A-8A07-36FA9C07AB1D}"/>
              </a:ext>
            </a:extLst>
          </p:cNvPr>
          <p:cNvCxnSpPr/>
          <p:nvPr/>
        </p:nvCxnSpPr>
        <p:spPr>
          <a:xfrm flipV="1">
            <a:off x="1522412" y="2441357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28AFF6-53B9-4731-8EBD-710ECC959F04}"/>
              </a:ext>
            </a:extLst>
          </p:cNvPr>
          <p:cNvCxnSpPr>
            <a:cxnSpLocks/>
          </p:cNvCxnSpPr>
          <p:nvPr/>
        </p:nvCxnSpPr>
        <p:spPr>
          <a:xfrm>
            <a:off x="1522412" y="2913796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4F08A-BA09-497D-BCEC-042560DFE4AB}"/>
              </a:ext>
            </a:extLst>
          </p:cNvPr>
          <p:cNvSpPr txBox="1">
            <a:spLocks/>
          </p:cNvSpPr>
          <p:nvPr/>
        </p:nvSpPr>
        <p:spPr>
          <a:xfrm>
            <a:off x="1061878" y="3852673"/>
            <a:ext cx="10055781" cy="23195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5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0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RS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 Lung volume ,lung compliance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 Inspiratory pressure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 Cephalad displacement of carina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4612F7-1675-4A17-A8DF-679CB81605D7}"/>
              </a:ext>
            </a:extLst>
          </p:cNvPr>
          <p:cNvCxnSpPr/>
          <p:nvPr/>
        </p:nvCxnSpPr>
        <p:spPr>
          <a:xfrm flipV="1">
            <a:off x="1526742" y="48768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7EFD3C-2703-40F1-8ACD-2DD82411402E}"/>
              </a:ext>
            </a:extLst>
          </p:cNvPr>
          <p:cNvCxnSpPr>
            <a:cxnSpLocks/>
          </p:cNvCxnSpPr>
          <p:nvPr/>
        </p:nvCxnSpPr>
        <p:spPr>
          <a:xfrm>
            <a:off x="1526742" y="44196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0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A8A28-5296-42B5-9D81-9FAF430C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7C87-C9D8-4CE6-87C3-35967D4EB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225040"/>
            <a:ext cx="10055781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Neuromuscular blockade must be fully reversed before </a:t>
            </a:r>
            <a:r>
              <a:rPr lang="en-US" sz="2800" dirty="0" err="1">
                <a:solidFill>
                  <a:schemeClr val="tx1"/>
                </a:solidFill>
              </a:rPr>
              <a:t>extubation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Awake </a:t>
            </a:r>
            <a:r>
              <a:rPr lang="en-US" sz="2800" dirty="0" err="1">
                <a:solidFill>
                  <a:schemeClr val="tx1"/>
                </a:solidFill>
              </a:rPr>
              <a:t>extubation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CPAP can be </a:t>
            </a:r>
            <a:r>
              <a:rPr lang="en-US" sz="2800" dirty="0" err="1">
                <a:solidFill>
                  <a:schemeClr val="tx1"/>
                </a:solidFill>
              </a:rPr>
              <a:t>deliverd</a:t>
            </a:r>
            <a:r>
              <a:rPr lang="en-US" sz="2800" dirty="0">
                <a:solidFill>
                  <a:schemeClr val="tx1"/>
                </a:solidFill>
              </a:rPr>
              <a:t> immediately</a:t>
            </a:r>
          </a:p>
        </p:txBody>
      </p:sp>
    </p:spTree>
    <p:extLst>
      <p:ext uri="{BB962C8B-B14F-4D97-AF65-F5344CB8AC3E}">
        <p14:creationId xmlns:p14="http://schemas.microsoft.com/office/powerpoint/2010/main" val="37365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3ED69-8F11-41B3-A7FB-D3AE30B14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52400"/>
            <a:ext cx="8280400" cy="6210300"/>
          </a:xfrm>
          <a:prstGeom prst="rect">
            <a:avLst/>
          </a:prstGeom>
        </p:spPr>
      </p:pic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800330C2-3C6B-4496-A359-BD6AC5212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2" y="1676400"/>
            <a:ext cx="4248472" cy="113877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>
              <a:buFontTx/>
              <a:buChar char="-"/>
            </a:pPr>
            <a:r>
              <a:rPr lang="en-US" altLang="th-TH" sz="2000" dirty="0"/>
              <a:t>BP at OR 137/102 PR 65</a:t>
            </a:r>
          </a:p>
          <a:p>
            <a:r>
              <a:rPr lang="en-US" altLang="th-TH" sz="2000" dirty="0"/>
              <a:t>preoxygenation</a:t>
            </a:r>
          </a:p>
          <a:p>
            <a:pPr marL="0" indent="0">
              <a:buFont typeface="Arial" pitchFamily="34" charset="0"/>
              <a:buNone/>
            </a:pPr>
            <a:endParaRPr lang="th-TH" altLang="th-TH" sz="2000" dirty="0"/>
          </a:p>
        </p:txBody>
      </p:sp>
      <p:cxnSp>
        <p:nvCxnSpPr>
          <p:cNvPr id="7" name="ตัวเชื่อมต่อตรง 9">
            <a:extLst>
              <a:ext uri="{FF2B5EF4-FFF2-40B4-BE49-F238E27FC236}">
                <a16:creationId xmlns:a16="http://schemas.microsoft.com/office/drawing/2014/main" id="{2F8B3DD5-513C-4BAA-83E7-88D81B77C013}"/>
              </a:ext>
            </a:extLst>
          </p:cNvPr>
          <p:cNvCxnSpPr/>
          <p:nvPr/>
        </p:nvCxnSpPr>
        <p:spPr>
          <a:xfrm>
            <a:off x="3503612" y="876300"/>
            <a:ext cx="0" cy="548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2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3ED69-8F11-41B3-A7FB-D3AE30B14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52400"/>
            <a:ext cx="8280400" cy="6210300"/>
          </a:xfrm>
          <a:prstGeom prst="rect">
            <a:avLst/>
          </a:prstGeom>
        </p:spPr>
      </p:pic>
      <p:sp>
        <p:nvSpPr>
          <p:cNvPr id="4" name="ตัวแทนเนื้อหา 7">
            <a:extLst>
              <a:ext uri="{FF2B5EF4-FFF2-40B4-BE49-F238E27FC236}">
                <a16:creationId xmlns:a16="http://schemas.microsoft.com/office/drawing/2014/main" id="{190CD0E7-8A72-4880-8CE9-5794EBE4B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012" y="1748306"/>
            <a:ext cx="4572000" cy="244269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Induction &amp; intubation: </a:t>
            </a:r>
          </a:p>
          <a:p>
            <a:r>
              <a:rPr lang="en-US" sz="2000" dirty="0"/>
              <a:t>Fentanyl 100 mcg </a:t>
            </a:r>
          </a:p>
          <a:p>
            <a:r>
              <a:rPr lang="en-US" sz="2000" dirty="0"/>
              <a:t>Propofol  200mg </a:t>
            </a:r>
          </a:p>
          <a:p>
            <a:r>
              <a:rPr lang="en-US" sz="2000" dirty="0"/>
              <a:t>Rocuronium 70 mg </a:t>
            </a:r>
          </a:p>
          <a:p>
            <a:r>
              <a:rPr lang="en-US" sz="2000" b="1" dirty="0"/>
              <a:t>ETT</a:t>
            </a:r>
            <a:r>
              <a:rPr lang="en-US" sz="2000" dirty="0"/>
              <a:t> no 8 depth 22 cm </a:t>
            </a:r>
          </a:p>
        </p:txBody>
      </p:sp>
      <p:cxnSp>
        <p:nvCxnSpPr>
          <p:cNvPr id="7" name="ตัวเชื่อมต่อตรง 9">
            <a:extLst>
              <a:ext uri="{FF2B5EF4-FFF2-40B4-BE49-F238E27FC236}">
                <a16:creationId xmlns:a16="http://schemas.microsoft.com/office/drawing/2014/main" id="{1D71568E-D01C-4EEE-8B43-52EBCAD15A2F}"/>
              </a:ext>
            </a:extLst>
          </p:cNvPr>
          <p:cNvCxnSpPr/>
          <p:nvPr/>
        </p:nvCxnSpPr>
        <p:spPr>
          <a:xfrm>
            <a:off x="3732212" y="838794"/>
            <a:ext cx="0" cy="548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7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3ED69-8F11-41B3-A7FB-D3AE30B14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52400"/>
            <a:ext cx="8280400" cy="6210300"/>
          </a:xfrm>
          <a:prstGeom prst="rect">
            <a:avLst/>
          </a:prstGeom>
        </p:spPr>
      </p:pic>
      <p:sp>
        <p:nvSpPr>
          <p:cNvPr id="4" name="ตัวแทนเนื้อหา 7">
            <a:extLst>
              <a:ext uri="{FF2B5EF4-FFF2-40B4-BE49-F238E27FC236}">
                <a16:creationId xmlns:a16="http://schemas.microsoft.com/office/drawing/2014/main" id="{190CD0E7-8A72-4880-8CE9-5794EBE4B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812" y="1752600"/>
            <a:ext cx="3200400" cy="1524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CO</a:t>
            </a:r>
            <a:r>
              <a:rPr lang="en-US" sz="2000" b="1" baseline="-25000" dirty="0"/>
              <a:t>2</a:t>
            </a:r>
            <a:r>
              <a:rPr lang="en-US" sz="2000" b="1" dirty="0"/>
              <a:t> insufflation</a:t>
            </a:r>
          </a:p>
          <a:p>
            <a:pPr marL="0" indent="0">
              <a:buNone/>
            </a:pPr>
            <a:r>
              <a:rPr lang="en-US" sz="2000" b="1" dirty="0"/>
              <a:t>Bradycardia  HR 40 bpm</a:t>
            </a:r>
          </a:p>
          <a:p>
            <a:pPr marL="0" indent="0">
              <a:buNone/>
            </a:pPr>
            <a:r>
              <a:rPr lang="en-US" sz="2000" b="1" dirty="0"/>
              <a:t>BP 80/40 mmHg</a:t>
            </a:r>
          </a:p>
        </p:txBody>
      </p:sp>
      <p:cxnSp>
        <p:nvCxnSpPr>
          <p:cNvPr id="7" name="ตัวเชื่อมต่อตรง 9">
            <a:extLst>
              <a:ext uri="{FF2B5EF4-FFF2-40B4-BE49-F238E27FC236}">
                <a16:creationId xmlns:a16="http://schemas.microsoft.com/office/drawing/2014/main" id="{1D71568E-D01C-4EEE-8B43-52EBCAD15A2F}"/>
              </a:ext>
            </a:extLst>
          </p:cNvPr>
          <p:cNvCxnSpPr/>
          <p:nvPr/>
        </p:nvCxnSpPr>
        <p:spPr>
          <a:xfrm>
            <a:off x="4951412" y="457200"/>
            <a:ext cx="0" cy="548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1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3ED69-8F11-41B3-A7FB-D3AE30B14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52400"/>
            <a:ext cx="8280400" cy="6210300"/>
          </a:xfrm>
          <a:prstGeom prst="rect">
            <a:avLst/>
          </a:prstGeom>
        </p:spPr>
      </p:pic>
      <p:sp>
        <p:nvSpPr>
          <p:cNvPr id="4" name="ตัวแทนเนื้อหา 7">
            <a:extLst>
              <a:ext uri="{FF2B5EF4-FFF2-40B4-BE49-F238E27FC236}">
                <a16:creationId xmlns:a16="http://schemas.microsoft.com/office/drawing/2014/main" id="{5B0D4E4A-3AC1-44DF-A83D-1D5CE9D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2813" y="1295400"/>
            <a:ext cx="3505200" cy="44958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600" b="1" dirty="0" err="1"/>
              <a:t>Maintainance</a:t>
            </a:r>
            <a:r>
              <a:rPr lang="en-US" sz="1600" b="1" dirty="0"/>
              <a:t>: </a:t>
            </a:r>
            <a:r>
              <a:rPr lang="en-US" sz="1600" dirty="0"/>
              <a:t>Air:O</a:t>
            </a:r>
            <a:r>
              <a:rPr lang="en-US" sz="1600" baseline="-25000" dirty="0"/>
              <a:t>2</a:t>
            </a:r>
            <a:r>
              <a:rPr lang="en-US" sz="1600" dirty="0"/>
              <a:t>:0.5:0.5 Desflurane6%</a:t>
            </a:r>
          </a:p>
          <a:p>
            <a:r>
              <a:rPr lang="en-US" sz="1600" b="1" dirty="0"/>
              <a:t>Muscle relaxant: </a:t>
            </a:r>
            <a:r>
              <a:rPr lang="en-US" sz="1600" dirty="0"/>
              <a:t>Rocuronium 50 mg</a:t>
            </a:r>
          </a:p>
          <a:p>
            <a:r>
              <a:rPr lang="en-US" altLang="th-TH" sz="1600" b="1" dirty="0"/>
              <a:t>Analgesia</a:t>
            </a:r>
            <a:r>
              <a:rPr lang="en-US" altLang="th-TH" sz="1600" dirty="0"/>
              <a:t> :  Fentanyl 200 mcg</a:t>
            </a:r>
            <a:endParaRPr lang="th-TH" altLang="th-TH" sz="1600" dirty="0"/>
          </a:p>
          <a:p>
            <a:r>
              <a:rPr lang="en-US" altLang="th-TH" sz="1600" b="1" dirty="0"/>
              <a:t>Reverse</a:t>
            </a:r>
            <a:r>
              <a:rPr lang="en-US" altLang="th-TH" sz="1600" dirty="0"/>
              <a:t> : Neostigmine 5 mg +Atropine 1.2mg  </a:t>
            </a:r>
          </a:p>
          <a:p>
            <a:r>
              <a:rPr lang="en-US" altLang="th-TH" sz="1600" b="1" dirty="0" err="1"/>
              <a:t>Antiemitic</a:t>
            </a:r>
            <a:r>
              <a:rPr lang="en-US" altLang="th-TH" sz="1600" dirty="0"/>
              <a:t> : </a:t>
            </a:r>
            <a:r>
              <a:rPr lang="en-US" altLang="th-TH" sz="1600" dirty="0" err="1"/>
              <a:t>onsia</a:t>
            </a:r>
            <a:r>
              <a:rPr lang="en-US" altLang="th-TH" sz="1600" dirty="0"/>
              <a:t> 8 mg </a:t>
            </a:r>
            <a:r>
              <a:rPr lang="en-US" altLang="th-TH" sz="1600" dirty="0" err="1"/>
              <a:t>IV,Dexamethasone</a:t>
            </a:r>
            <a:r>
              <a:rPr lang="en-US" altLang="th-TH" sz="1600" dirty="0"/>
              <a:t> 8 mg</a:t>
            </a:r>
          </a:p>
          <a:p>
            <a:r>
              <a:rPr lang="en-US" altLang="th-TH" sz="1600" b="1" dirty="0"/>
              <a:t>IV fluid </a:t>
            </a:r>
            <a:r>
              <a:rPr lang="en-US" altLang="th-TH" sz="1600" dirty="0"/>
              <a:t>: NSS 1000 ml + </a:t>
            </a:r>
            <a:r>
              <a:rPr lang="en-US" altLang="th-TH" sz="1600" dirty="0" err="1"/>
              <a:t>Acetar</a:t>
            </a:r>
            <a:r>
              <a:rPr lang="en-US" altLang="th-TH" sz="1600" dirty="0"/>
              <a:t> 250 ml</a:t>
            </a:r>
          </a:p>
          <a:p>
            <a:r>
              <a:rPr lang="en-US" altLang="th-TH" sz="1600" b="1" dirty="0"/>
              <a:t>Urine output </a:t>
            </a:r>
            <a:r>
              <a:rPr lang="en-US" altLang="th-TH" sz="1600" dirty="0"/>
              <a:t>: 200 ml</a:t>
            </a:r>
          </a:p>
          <a:p>
            <a:r>
              <a:rPr lang="en-US" altLang="th-TH" sz="1600" b="1" dirty="0"/>
              <a:t>EBL</a:t>
            </a:r>
            <a:r>
              <a:rPr lang="en-US" altLang="th-TH" sz="1600" dirty="0"/>
              <a:t> : minimal</a:t>
            </a:r>
          </a:p>
          <a:p>
            <a:r>
              <a:rPr lang="en-US" altLang="th-TH" sz="1600" b="1" dirty="0"/>
              <a:t>Operation time </a:t>
            </a:r>
            <a:r>
              <a:rPr lang="en-US" altLang="th-TH" sz="1600" dirty="0"/>
              <a:t>: 3 </a:t>
            </a:r>
            <a:r>
              <a:rPr lang="en-US" altLang="th-TH" sz="1600" dirty="0" err="1"/>
              <a:t>Hr</a:t>
            </a:r>
            <a:r>
              <a:rPr lang="en-US" altLang="th-TH" sz="1600" dirty="0"/>
              <a:t> 30 min</a:t>
            </a:r>
          </a:p>
        </p:txBody>
      </p:sp>
      <p:cxnSp>
        <p:nvCxnSpPr>
          <p:cNvPr id="7" name="ตัวเชื่อมต่อตรง 9">
            <a:extLst>
              <a:ext uri="{FF2B5EF4-FFF2-40B4-BE49-F238E27FC236}">
                <a16:creationId xmlns:a16="http://schemas.microsoft.com/office/drawing/2014/main" id="{0ECEABF1-358A-467B-8721-3079BE821277}"/>
              </a:ext>
            </a:extLst>
          </p:cNvPr>
          <p:cNvCxnSpPr/>
          <p:nvPr/>
        </p:nvCxnSpPr>
        <p:spPr>
          <a:xfrm>
            <a:off x="8228012" y="533400"/>
            <a:ext cx="0" cy="548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5832-1D4E-4AD5-89EB-5707972C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Post-operative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E552F-8443-4F22-AAF9-96677C01D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1845734"/>
            <a:ext cx="10560018" cy="402336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 : </a:t>
            </a:r>
            <a:r>
              <a:rPr lang="th-TH" sz="3200" dirty="0">
                <a:solidFill>
                  <a:schemeClr val="tx1"/>
                </a:solidFill>
              </a:rPr>
              <a:t>ตื่นดี หายใจปกติ ไม่ปวดแผล ไม่มี </a:t>
            </a:r>
            <a:r>
              <a:rPr lang="en-US" sz="3200" dirty="0">
                <a:solidFill>
                  <a:schemeClr val="tx1"/>
                </a:solidFill>
              </a:rPr>
              <a:t>N/V</a:t>
            </a:r>
          </a:p>
          <a:p>
            <a:r>
              <a:rPr lang="en-US" sz="3200" dirty="0">
                <a:solidFill>
                  <a:schemeClr val="tx1"/>
                </a:solidFill>
              </a:rPr>
              <a:t>O : BP 132/70 mmHg	PR 93 BPM  BT 37.4°C RR 16 breaths /min</a:t>
            </a:r>
          </a:p>
          <a:p>
            <a:r>
              <a:rPr lang="en-US" sz="3200" dirty="0">
                <a:solidFill>
                  <a:schemeClr val="tx1"/>
                </a:solidFill>
              </a:rPr>
              <a:t>A + P</a:t>
            </a:r>
          </a:p>
          <a:p>
            <a:r>
              <a:rPr lang="en-US" sz="3200" dirty="0">
                <a:solidFill>
                  <a:schemeClr val="tx1"/>
                </a:solidFill>
              </a:rPr>
              <a:t>S/P Laparoscopic Roux-en-Y gastric bypass</a:t>
            </a:r>
          </a:p>
          <a:p>
            <a:r>
              <a:rPr lang="en-US" sz="3200" dirty="0">
                <a:solidFill>
                  <a:schemeClr val="tx1"/>
                </a:solidFill>
              </a:rPr>
              <a:t>NPO</a:t>
            </a:r>
          </a:p>
          <a:p>
            <a:r>
              <a:rPr lang="en-US" sz="3200" dirty="0">
                <a:solidFill>
                  <a:schemeClr val="tx1"/>
                </a:solidFill>
              </a:rPr>
              <a:t>On O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 mask with bag</a:t>
            </a:r>
          </a:p>
          <a:p>
            <a:r>
              <a:rPr lang="en-US" sz="3200" dirty="0">
                <a:solidFill>
                  <a:schemeClr val="tx1"/>
                </a:solidFill>
              </a:rPr>
              <a:t>Pain control : MO 30 mg + NSS 100 ml IV 3 ml/</a:t>
            </a:r>
            <a:r>
              <a:rPr lang="en-US" sz="3200" dirty="0" err="1">
                <a:solidFill>
                  <a:schemeClr val="tx1"/>
                </a:solidFill>
              </a:rPr>
              <a:t>hr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4EE7-58B9-4605-AE06-0533735E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10086-C624-4677-BA66-892B9505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4037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6111-A1D0-44D7-A429-8E65B41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Past 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3A1F-7C75-4F46-9092-B8325A54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209800"/>
            <a:ext cx="10055781" cy="402336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No drug allergy</a:t>
            </a:r>
            <a:endParaRPr lang="th-TH" sz="32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No history of surgery</a:t>
            </a:r>
          </a:p>
          <a:p>
            <a:pPr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No smoking</a:t>
            </a:r>
          </a:p>
          <a:p>
            <a:pPr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No alcohol drinking </a:t>
            </a:r>
          </a:p>
          <a:p>
            <a:pPr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No previous anesthesia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6111-A1D0-44D7-A429-8E65B41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Past 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3A1F-7C75-4F46-9092-B8325A54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209800"/>
            <a:ext cx="10055781" cy="402336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Functional class 1</a:t>
            </a:r>
          </a:p>
          <a:p>
            <a:pPr>
              <a:buFontTx/>
              <a:buChar char="-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3200" dirty="0">
                <a:solidFill>
                  <a:schemeClr val="tx1"/>
                </a:solidFill>
              </a:rPr>
              <a:t>OSA </a:t>
            </a: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tx1"/>
                </a:solidFill>
              </a:rPr>
              <a:t>On CPAP  7 cmH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O</a:t>
            </a:r>
          </a:p>
          <a:p>
            <a:pPr>
              <a:buFontTx/>
              <a:buChar char="-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en-US" sz="32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0665-2A05-4633-BC86-CE4841C16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Current medication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2F5F0-53B8-46E1-8677-07A01C7A3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94" y="2209800"/>
            <a:ext cx="10055781" cy="402336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Metformin (500) 1x1 </a:t>
            </a:r>
            <a:r>
              <a:rPr lang="en-US" sz="2800" dirty="0" err="1">
                <a:solidFill>
                  <a:schemeClr val="tx1"/>
                </a:solidFill>
              </a:rPr>
              <a:t>po</a:t>
            </a:r>
            <a:r>
              <a:rPr lang="en-US" sz="2800" dirty="0">
                <a:solidFill>
                  <a:schemeClr val="tx1"/>
                </a:solidFill>
              </a:rPr>
              <a:t> pc</a:t>
            </a:r>
          </a:p>
          <a:p>
            <a:r>
              <a:rPr lang="en-US" sz="2800" dirty="0">
                <a:solidFill>
                  <a:schemeClr val="tx1"/>
                </a:solidFill>
              </a:rPr>
              <a:t>Amlodipine (10) 1x1 </a:t>
            </a:r>
            <a:r>
              <a:rPr lang="en-US" sz="2800" dirty="0" err="1">
                <a:solidFill>
                  <a:schemeClr val="tx1"/>
                </a:solidFill>
              </a:rPr>
              <a:t>po</a:t>
            </a:r>
            <a:r>
              <a:rPr lang="en-US" sz="2800" dirty="0">
                <a:solidFill>
                  <a:schemeClr val="tx1"/>
                </a:solidFill>
              </a:rPr>
              <a:t> pc</a:t>
            </a:r>
          </a:p>
          <a:p>
            <a:r>
              <a:rPr lang="en-US" sz="2800" dirty="0">
                <a:solidFill>
                  <a:schemeClr val="tx1"/>
                </a:solidFill>
              </a:rPr>
              <a:t>Metoprolol (100) 1/2x1 </a:t>
            </a:r>
            <a:r>
              <a:rPr lang="en-US" sz="2800" dirty="0" err="1">
                <a:solidFill>
                  <a:schemeClr val="tx1"/>
                </a:solidFill>
              </a:rPr>
              <a:t>po</a:t>
            </a:r>
            <a:r>
              <a:rPr lang="en-US" sz="2800" dirty="0">
                <a:solidFill>
                  <a:schemeClr val="tx1"/>
                </a:solidFill>
              </a:rPr>
              <a:t> pc</a:t>
            </a:r>
          </a:p>
          <a:p>
            <a:r>
              <a:rPr lang="en-US" sz="2800" dirty="0">
                <a:solidFill>
                  <a:schemeClr val="tx1"/>
                </a:solidFill>
              </a:rPr>
              <a:t>Losartan (50) 1x1 </a:t>
            </a:r>
            <a:r>
              <a:rPr lang="en-US" sz="2800" dirty="0" err="1">
                <a:solidFill>
                  <a:schemeClr val="tx1"/>
                </a:solidFill>
              </a:rPr>
              <a:t>po</a:t>
            </a:r>
            <a:r>
              <a:rPr lang="en-US" sz="2800" dirty="0">
                <a:solidFill>
                  <a:schemeClr val="tx1"/>
                </a:solidFill>
              </a:rPr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8608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4812" y="2514600"/>
            <a:ext cx="8515672" cy="15022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R1</a:t>
            </a:r>
            <a:br>
              <a:rPr lang="en-US" dirty="0"/>
            </a:br>
            <a:r>
              <a:rPr lang="en-US" dirty="0"/>
              <a:t>Physical examination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471814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C67BEE-D13F-4BD2-98A5-34D8A0977F68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4873beb7-5857-4685-be1f-d57550cc96cc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1309</TotalTime>
  <Words>1110</Words>
  <Application>Microsoft Office PowerPoint</Application>
  <PresentationFormat>Custom</PresentationFormat>
  <Paragraphs>316</Paragraphs>
  <Slides>58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ＭＳ Ｐゴシック</vt:lpstr>
      <vt:lpstr>Angsana New</vt:lpstr>
      <vt:lpstr>Arial</vt:lpstr>
      <vt:lpstr>Calibri</vt:lpstr>
      <vt:lpstr>Calibri Light</vt:lpstr>
      <vt:lpstr>Cordia New</vt:lpstr>
      <vt:lpstr>Courier New</vt:lpstr>
      <vt:lpstr>DilleniaUPC</vt:lpstr>
      <vt:lpstr>Symbol</vt:lpstr>
      <vt:lpstr>Tahoma</vt:lpstr>
      <vt:lpstr>Trebuchet MS</vt:lpstr>
      <vt:lpstr>Wingdings</vt:lpstr>
      <vt:lpstr>Retrospect</vt:lpstr>
      <vt:lpstr>ชุดรูปแบบของ Office</vt:lpstr>
      <vt:lpstr>Interesting Case</vt:lpstr>
      <vt:lpstr>Case ผู้ป่วยชาย   อายุ 33 ปี </vt:lpstr>
      <vt:lpstr>Case</vt:lpstr>
      <vt:lpstr>R1 History</vt:lpstr>
      <vt:lpstr>Past history</vt:lpstr>
      <vt:lpstr>Past history</vt:lpstr>
      <vt:lpstr>Past history</vt:lpstr>
      <vt:lpstr>Current medication</vt:lpstr>
      <vt:lpstr>R1 Physical examination</vt:lpstr>
      <vt:lpstr>Physical examination</vt:lpstr>
      <vt:lpstr>Physical examination</vt:lpstr>
      <vt:lpstr>Physical examination</vt:lpstr>
      <vt:lpstr>R1 Investigation</vt:lpstr>
      <vt:lpstr>Investigation</vt:lpstr>
      <vt:lpstr>Investigation</vt:lpstr>
      <vt:lpstr>Investigation</vt:lpstr>
      <vt:lpstr>Investigation</vt:lpstr>
      <vt:lpstr>Investigation</vt:lpstr>
      <vt:lpstr>Investigation</vt:lpstr>
      <vt:lpstr>R1 Problem lists &amp; ASA clssification</vt:lpstr>
      <vt:lpstr>Problem lists </vt:lpstr>
      <vt:lpstr>ASA classification</vt:lpstr>
      <vt:lpstr>R2 preoperative evaluation &amp; prepraration</vt:lpstr>
      <vt:lpstr>Obesity</vt:lpstr>
      <vt:lpstr>Surgical management</vt:lpstr>
      <vt:lpstr>Obesity</vt:lpstr>
      <vt:lpstr>Obesity</vt:lpstr>
      <vt:lpstr>Obesity</vt:lpstr>
      <vt:lpstr>Obesity</vt:lpstr>
      <vt:lpstr>Obesity</vt:lpstr>
      <vt:lpstr>Obesity</vt:lpstr>
      <vt:lpstr>HT</vt:lpstr>
      <vt:lpstr>DM</vt:lpstr>
      <vt:lpstr>OSA</vt:lpstr>
      <vt:lpstr>Preoperative  Preparation</vt:lpstr>
      <vt:lpstr>Premedication</vt:lpstr>
      <vt:lpstr>Choice of anesthesia</vt:lpstr>
      <vt:lpstr>Intraoperative management</vt:lpstr>
      <vt:lpstr>R3 anesthetic considerations</vt:lpstr>
      <vt:lpstr>Airway Management </vt:lpstr>
      <vt:lpstr>Airway Management </vt:lpstr>
      <vt:lpstr>PowerPoint Presentation</vt:lpstr>
      <vt:lpstr>PowerPoint Presentation</vt:lpstr>
      <vt:lpstr>Induction and Maintenance </vt:lpstr>
      <vt:lpstr>PowerPoint Presentation</vt:lpstr>
      <vt:lpstr>PowerPoint Presentation</vt:lpstr>
      <vt:lpstr>PowerPoint Presentation</vt:lpstr>
      <vt:lpstr>Intravenous drugs</vt:lpstr>
      <vt:lpstr>PowerPoint Presentation</vt:lpstr>
      <vt:lpstr>Mechanical ventilation</vt:lpstr>
      <vt:lpstr>Laparoscopy</vt:lpstr>
      <vt:lpstr>Emergence</vt:lpstr>
      <vt:lpstr>PowerPoint Presentation</vt:lpstr>
      <vt:lpstr>PowerPoint Presentation</vt:lpstr>
      <vt:lpstr>PowerPoint Presentation</vt:lpstr>
      <vt:lpstr>PowerPoint Presentation</vt:lpstr>
      <vt:lpstr>Post-operative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Presentation</dc:title>
  <dc:creator>SaTANA</dc:creator>
  <cp:lastModifiedBy>SaTANA</cp:lastModifiedBy>
  <cp:revision>293</cp:revision>
  <dcterms:created xsi:type="dcterms:W3CDTF">2017-09-11T16:35:54Z</dcterms:created>
  <dcterms:modified xsi:type="dcterms:W3CDTF">2018-01-16T14:02:14Z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